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7"/>
  </p:notesMasterIdLst>
  <p:handoutMasterIdLst>
    <p:handoutMasterId r:id="rId18"/>
  </p:handoutMasterIdLst>
  <p:sldIdLst>
    <p:sldId id="277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</p:sldIdLst>
  <p:sldSz cx="9144000" cy="6858000" type="screen4x3"/>
  <p:notesSz cx="6946900" cy="100838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5269E05D-43F2-4DE9-91F6-E731E3665D89}">
          <p14:sldIdLst>
            <p14:sldId id="277"/>
          </p14:sldIdLst>
        </p14:section>
        <p14:section name="Strategies" id="{D14F94FF-2822-4F47-86FA-820CBA4E4FA9}">
          <p14:sldIdLst>
            <p14:sldId id="279"/>
            <p14:sldId id="280"/>
            <p14:sldId id="281"/>
            <p14:sldId id="282"/>
            <p14:sldId id="283"/>
            <p14:sldId id="284"/>
            <p14:sldId id="285"/>
          </p14:sldIdLst>
        </p14:section>
        <p14:section name="Software Product Liability" id="{61B9BAE7-F758-4B1E-9C6F-1F7BD6D1A41E}">
          <p14:sldIdLst>
            <p14:sldId id="286"/>
            <p14:sldId id="287"/>
            <p14:sldId id="288"/>
            <p14:sldId id="289"/>
            <p14:sldId id="290"/>
            <p14:sldId id="291"/>
          </p14:sldIdLst>
        </p14:section>
        <p14:section name="Untitled Section" id="{662E7D79-1160-46CE-A319-667311888740}">
          <p14:sldIdLst>
            <p14:sldId id="29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-4002" y="-96"/>
      </p:cViewPr>
      <p:guideLst>
        <p:guide orient="horz" pos="3176"/>
        <p:guide pos="218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946150" y="9690100"/>
            <a:ext cx="90678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46150" y="-63500"/>
            <a:ext cx="90678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30650" cy="50482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US"/>
              <a:t>Communication Skills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5413" y="0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 smtClean="0"/>
            </a:lvl1pPr>
          </a:lstStyle>
          <a:p>
            <a:pPr>
              <a:defRPr/>
            </a:pPr>
            <a:r>
              <a:rPr lang="en-US"/>
              <a:t>Wednesday Jun 01, 2011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77388"/>
            <a:ext cx="3930650" cy="50482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US"/>
              <a:t>SWE 205: Introduction to Software Engineering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5413" y="9577388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pPr>
              <a:defRPr/>
            </a:pPr>
            <a:fld id="{98085C73-EA4F-4CD2-9304-47C9CC7E01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651584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Communication Skills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5413" y="0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Wednesday Jun 01, 2011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755650"/>
            <a:ext cx="5041900" cy="37814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310" tIns="48655" rIns="97310" bIns="4865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789488"/>
            <a:ext cx="5556250" cy="4538662"/>
          </a:xfrm>
          <a:prstGeom prst="rect">
            <a:avLst/>
          </a:prstGeom>
        </p:spPr>
        <p:txBody>
          <a:bodyPr vert="horz" lIns="97310" tIns="48655" rIns="97310" bIns="4865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77388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SWE 205: Introduction to Software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5413" y="9577388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6257779D-F6B4-4F3B-AB40-B4C7B61389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186770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392DBB3-2841-4D8F-B6C5-486613D45ECA}" type="slidenum">
              <a:rPr lang="ar-SA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EC3A9F1-4ECE-4CC6-85A7-568C7ACA7435}" type="slidenum">
              <a:rPr lang="ar-SA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97E3283-CEC8-4DD1-8716-4B0063EA92A6}" type="slidenum">
              <a:rPr lang="ar-SA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55AA794-9D22-4DFE-9765-EC249D569D78}" type="slidenum">
              <a:rPr lang="ar-SA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13FF612-7D03-49A9-B053-FBD3590AE2DC}" type="slidenum">
              <a:rPr lang="ar-SA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5DF4812-4E88-4817-9759-B8979CE58EAB}" type="slidenum">
              <a:rPr lang="ar-SA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28E5C06-82E2-4DF3-9EAC-ED52A346CFC5}" type="slidenum">
              <a:rPr lang="ar-SA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76A9B6C-53B7-4E1A-B65C-C2E4E8BA605F}" type="slidenum">
              <a:rPr lang="ar-SA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A75D920-9446-413D-9448-5A06ED917DAF}" type="slidenum">
              <a:rPr lang="ar-SA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FFE182E-D74A-4DA0-A828-FE17059A0202}" type="slidenum">
              <a:rPr lang="ar-SA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D3851C4C-BD69-475C-8037-276306FB90FD}" type="datetimeFigureOut">
              <a:rPr lang="en-US" smtClean="0"/>
              <a:pPr>
                <a:defRPr/>
              </a:pPr>
              <a:t>12/28/2011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096CF-EAB2-47BB-B855-6439CC16F7E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77C4D-2E4C-42A4-8809-829ABDD7A959}" type="datetimeFigureOut">
              <a:rPr lang="en-US" smtClean="0"/>
              <a:pPr>
                <a:defRPr/>
              </a:pPr>
              <a:t>12/28/2011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7A7E-A294-4B27-8FB2-16B21BA0D8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8D4F3-FF42-4854-8793-72A90CF8990D}" type="datetimeFigureOut">
              <a:rPr lang="en-US" smtClean="0"/>
              <a:pPr>
                <a:defRPr/>
              </a:pPr>
              <a:t>12/28/2011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C8CBE-B92D-4D7A-B592-F49CB20BF33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28CBE-CFE0-4A27-B0B9-4039EF6E4CDB}" type="datetimeFigureOut">
              <a:rPr lang="en-US" smtClean="0"/>
              <a:pPr>
                <a:defRPr/>
              </a:pPr>
              <a:t>12/28/2011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4B975-93FA-4B72-9761-468C5B086D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CF44C-EBFF-43FA-B90B-C967E4E648F3}" type="datetimeFigureOut">
              <a:rPr lang="en-US" smtClean="0"/>
              <a:pPr>
                <a:defRPr/>
              </a:pPr>
              <a:t>12/28/2011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5BC24-BCE2-4556-8CC2-91FCAE91D84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F6EA2-FB6D-4750-9213-2D65B2D78714}" type="datetimeFigureOut">
              <a:rPr lang="en-US" smtClean="0"/>
              <a:pPr>
                <a:defRPr/>
              </a:pPr>
              <a:t>12/28/2011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D7336-54D6-4D8A-9449-B81916800E6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89276030-D0A4-442B-9ACE-CD70D58093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02860295-03F5-48C1-98A0-2FB26CAD6682}" type="datetimeFigureOut">
              <a:rPr lang="en-US" smtClean="0"/>
              <a:pPr>
                <a:defRPr/>
              </a:pPr>
              <a:t>12/28/2011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1D3F7-B07C-4FB6-B669-9A65756BF9D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9EF4448-B8F8-4C41-A0DE-506394CE47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EADC4BC-B9A7-49D4-AAC2-8BC4949DF6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B76FA-7042-4894-A5D1-261F8BE2F9AD}" type="datetimeFigureOut">
              <a:rPr lang="en-US" smtClean="0"/>
              <a:pPr>
                <a:defRPr/>
              </a:pPr>
              <a:t>12/28/2011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DAC5E-8B3A-4294-8DEB-9FF89ACAD0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9276030-D0A4-442B-9ACE-CD70D58093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Lecture </a:t>
            </a:r>
            <a:r>
              <a:rPr lang="en-US"/>
              <a:t># </a:t>
            </a:r>
            <a:r>
              <a:rPr lang="en-US" smtClean="0"/>
              <a:t>27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Software Quality Development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Why do companies require high-quality software in business systems, industrial process control systems, and consumer products?</a:t>
            </a:r>
          </a:p>
          <a:p>
            <a:endParaRPr lang="en-US" dirty="0"/>
          </a:p>
          <a:p>
            <a:r>
              <a:rPr lang="en-US" dirty="0"/>
              <a:t>Software Product Legal Liability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982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1F82C54-E3F7-42FF-B31F-BF7DFF4E75E1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Legal Overview: Software Product Liability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en-US" smtClean="0"/>
              <a:t>Product liability</a:t>
            </a:r>
          </a:p>
          <a:p>
            <a:pPr lvl="1" eaLnBrk="1" hangingPunct="1"/>
            <a:r>
              <a:rPr lang="en-US" smtClean="0"/>
              <a:t>Liability of manufacturers, sellers, lessors, and others for injuries caused by defective products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Strict liability </a:t>
            </a:r>
          </a:p>
          <a:p>
            <a:pPr lvl="1" eaLnBrk="1" hangingPunct="1"/>
            <a:r>
              <a:rPr lang="en-US" smtClean="0"/>
              <a:t>Defendant held responsible for the injury</a:t>
            </a:r>
          </a:p>
          <a:p>
            <a:pPr lvl="1" eaLnBrk="1" hangingPunct="1"/>
            <a:r>
              <a:rPr lang="en-US" smtClean="0"/>
              <a:t>Regardless of negligence or intent</a:t>
            </a:r>
          </a:p>
          <a:p>
            <a:pPr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193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A254E90-F20D-4BCE-A88C-213054A71749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Legal Overview: Software Product Liability (</a:t>
            </a:r>
            <a:r>
              <a:rPr lang="en-US" sz="2400" dirty="0" err="1" smtClean="0"/>
              <a:t>cont</a:t>
            </a:r>
            <a:r>
              <a:rPr lang="en-US" sz="2400" dirty="0" smtClean="0"/>
              <a:t>)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en-US" dirty="0" smtClean="0"/>
              <a:t>Strict liability</a:t>
            </a:r>
            <a:r>
              <a:rPr lang="en-US" b="1" dirty="0" smtClean="0"/>
              <a:t> </a:t>
            </a:r>
            <a:endParaRPr lang="en-US" dirty="0" smtClean="0"/>
          </a:p>
          <a:p>
            <a:pPr lvl="1" eaLnBrk="1" hangingPunct="1"/>
            <a:r>
              <a:rPr lang="en-US" dirty="0" smtClean="0"/>
              <a:t>Plaintiff must prove only that the software product is defective or unreasonably dangerous and that the defect caused the injury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No requirement to prove that the manufacturer was careless or negligent</a:t>
            </a:r>
          </a:p>
          <a:p>
            <a:pPr lvl="2" eaLnBrk="1" hangingPunct="1"/>
            <a:r>
              <a:rPr lang="en-US" dirty="0" smtClean="0"/>
              <a:t>Or to prove who caused the defect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All parties in the chain of distribution are liable</a:t>
            </a:r>
          </a:p>
          <a:p>
            <a:pPr lvl="1"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56845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43467C0-F559-4A12-B42F-29E84E29E18C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Legal Overview: Software Product Liability (</a:t>
            </a:r>
            <a:r>
              <a:rPr lang="en-US" sz="2400" dirty="0" err="1" smtClean="0"/>
              <a:t>cont</a:t>
            </a:r>
            <a:r>
              <a:rPr lang="en-US" sz="2400" dirty="0" smtClean="0"/>
              <a:t>)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en-US" smtClean="0"/>
              <a:t>Negligence</a:t>
            </a:r>
          </a:p>
          <a:p>
            <a:pPr lvl="1" eaLnBrk="1" hangingPunct="1"/>
            <a:r>
              <a:rPr lang="en-US" smtClean="0"/>
              <a:t>A supplier is not held responsible for every product defect that causes a customer or third-party loss</a:t>
            </a:r>
          </a:p>
          <a:p>
            <a:pPr lvl="1" eaLnBrk="1" hangingPunct="1"/>
            <a:r>
              <a:rPr lang="en-US" smtClean="0"/>
              <a:t>Responsibility is limited to defects that could have been detected and corrected through “reasonable” software development practices</a:t>
            </a:r>
          </a:p>
          <a:p>
            <a:pPr lvl="1" eaLnBrk="1" hangingPunct="1"/>
            <a:r>
              <a:rPr lang="en-US" smtClean="0"/>
              <a:t>Area of great risk for software manufacturers</a:t>
            </a:r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6923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5FC962B-2303-458D-B77F-7655DF282419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Legal Overview: Software Product Liability (</a:t>
            </a:r>
            <a:r>
              <a:rPr lang="en-US" sz="2400" dirty="0" err="1" smtClean="0"/>
              <a:t>cont</a:t>
            </a:r>
            <a:r>
              <a:rPr lang="en-US" sz="2400" dirty="0" smtClean="0"/>
              <a:t>)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en-US" smtClean="0"/>
              <a:t>Warranty</a:t>
            </a:r>
          </a:p>
          <a:p>
            <a:pPr lvl="1" eaLnBrk="1" hangingPunct="1"/>
            <a:r>
              <a:rPr lang="en-US" smtClean="0"/>
              <a:t>Assures buyers or lessees that a product meets certain standards of quality</a:t>
            </a:r>
          </a:p>
          <a:p>
            <a:pPr lvl="1" eaLnBrk="1" hangingPunct="1"/>
            <a:r>
              <a:rPr lang="en-US" smtClean="0"/>
              <a:t>Expressly stated </a:t>
            </a:r>
          </a:p>
          <a:p>
            <a:pPr lvl="1" eaLnBrk="1" hangingPunct="1"/>
            <a:r>
              <a:rPr lang="en-US" smtClean="0"/>
              <a:t>Implied by law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Breach of warranty claim</a:t>
            </a:r>
          </a:p>
          <a:p>
            <a:pPr lvl="1" eaLnBrk="1" hangingPunct="1"/>
            <a:r>
              <a:rPr lang="en-US" smtClean="0"/>
              <a:t>Plaintiff must have a valid contract that the supplier did not fulfill</a:t>
            </a:r>
          </a:p>
          <a:p>
            <a:pPr lvl="1" eaLnBrk="1" hangingPunct="1"/>
            <a:r>
              <a:rPr lang="en-US" smtClean="0"/>
              <a:t>Can be extremely difficult to prove</a:t>
            </a:r>
          </a:p>
          <a:p>
            <a:pPr lvl="2" eaLnBrk="1" hangingPunct="1"/>
            <a:r>
              <a:rPr lang="en-US" smtClean="0"/>
              <a:t>Because the software supplier writes the warranty</a:t>
            </a:r>
          </a:p>
          <a:p>
            <a:pPr lvl="1"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043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78C305F-4FC0-4466-9F59-B35696B947A6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Legal Overview: Software Product Liability (</a:t>
            </a:r>
            <a:r>
              <a:rPr lang="en-US" sz="2400" dirty="0" err="1" smtClean="0"/>
              <a:t>cont</a:t>
            </a:r>
            <a:r>
              <a:rPr lang="en-US" sz="2400" dirty="0" smtClean="0"/>
              <a:t>)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en-US" dirty="0" smtClean="0"/>
              <a:t>Intentional misrepresentation </a:t>
            </a:r>
          </a:p>
          <a:p>
            <a:pPr lvl="1" eaLnBrk="1" hangingPunct="1"/>
            <a:r>
              <a:rPr lang="en-US" dirty="0" smtClean="0"/>
              <a:t>Seller or lessor either misrepresents the quality of a product 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Or conceals a defect in it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Forms of representation</a:t>
            </a:r>
          </a:p>
          <a:p>
            <a:pPr lvl="2" eaLnBrk="1" hangingPunct="1"/>
            <a:r>
              <a:rPr lang="en-US" dirty="0" smtClean="0"/>
              <a:t>Advertising</a:t>
            </a:r>
          </a:p>
          <a:p>
            <a:pPr lvl="2" eaLnBrk="1" hangingPunct="1"/>
            <a:r>
              <a:rPr lang="en-US" dirty="0" smtClean="0"/>
              <a:t>Salespersons’ comments</a:t>
            </a:r>
          </a:p>
          <a:p>
            <a:pPr lvl="2" eaLnBrk="1" hangingPunct="1"/>
            <a:r>
              <a:rPr lang="en-US" dirty="0" smtClean="0"/>
              <a:t>Invoices</a:t>
            </a:r>
          </a:p>
          <a:p>
            <a:pPr lvl="2" eaLnBrk="1" hangingPunct="1"/>
            <a:r>
              <a:rPr lang="en-US" dirty="0" smtClean="0"/>
              <a:t>Shipping labels</a:t>
            </a:r>
          </a:p>
        </p:txBody>
      </p:sp>
    </p:spTree>
    <p:extLst>
      <p:ext uri="{BB962C8B-B14F-4D97-AF65-F5344CB8AC3E}">
        <p14:creationId xmlns:p14="http://schemas.microsoft.com/office/powerpoint/2010/main" xmlns="" val="244844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en-US" dirty="0" smtClean="0"/>
              <a:t>Strategies to Engineer Quality Software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Operate safely and dependably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Have a high degree of availability</a:t>
            </a:r>
          </a:p>
          <a:p>
            <a:endParaRPr lang="en-US" dirty="0" smtClean="0"/>
          </a:p>
          <a:p>
            <a:r>
              <a:rPr lang="en-US" sz="2800" dirty="0" smtClean="0"/>
              <a:t>Legal Overview: Software Product Liability</a:t>
            </a:r>
          </a:p>
          <a:p>
            <a:pPr lvl="1"/>
            <a:r>
              <a:rPr lang="en-US" dirty="0" smtClean="0"/>
              <a:t>Strict liability</a:t>
            </a:r>
            <a:r>
              <a:rPr lang="en-US" b="1" dirty="0" smtClean="0"/>
              <a:t> </a:t>
            </a:r>
            <a:endParaRPr lang="en-US" dirty="0" smtClean="0"/>
          </a:p>
          <a:p>
            <a:pPr lvl="1"/>
            <a:r>
              <a:rPr lang="en-US" dirty="0" smtClean="0"/>
              <a:t>Negligence</a:t>
            </a:r>
          </a:p>
          <a:p>
            <a:pPr lvl="1"/>
            <a:r>
              <a:rPr lang="en-US" dirty="0" smtClean="0"/>
              <a:t>Warranty</a:t>
            </a:r>
          </a:p>
          <a:p>
            <a:pPr lvl="1"/>
            <a:r>
              <a:rPr lang="en-US" dirty="0" smtClean="0"/>
              <a:t>Intentional misrepresentation 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1553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CBB90D1-00B0-4782-A966-A66C361AB3AB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Strategies to Engineer Quality Software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High-quality software systems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Operate safely and dependably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Have a high degree of availability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Required to support the fields of 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/>
              <a:t>Air traffic control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/>
              <a:t>Nuclear power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/>
              <a:t>Automobile safety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/>
              <a:t>Health care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/>
              <a:t>Military and defense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/>
              <a:t>Space exploration</a:t>
            </a:r>
          </a:p>
        </p:txBody>
      </p:sp>
    </p:spTree>
    <p:extLst>
      <p:ext uri="{BB962C8B-B14F-4D97-AF65-F5344CB8AC3E}">
        <p14:creationId xmlns:p14="http://schemas.microsoft.com/office/powerpoint/2010/main" xmlns="" val="144313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8810C9A-0AC5-4242-BB8A-DE7BF6DA483E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Strategies to Engineer Quality Software (</a:t>
            </a:r>
            <a:r>
              <a:rPr lang="en-US" sz="2800" dirty="0" err="1" smtClean="0"/>
              <a:t>cont</a:t>
            </a:r>
            <a:r>
              <a:rPr lang="en-US" sz="2800" dirty="0" smtClean="0"/>
              <a:t>)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More and more users are demanding high quality software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Software defect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Could cause a system to fail to meet users’ needs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Impact may be trivial or very serious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Patches may contain defects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Software quality 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Degree to which software meets the needs of users</a:t>
            </a:r>
          </a:p>
        </p:txBody>
      </p:sp>
    </p:spTree>
    <p:extLst>
      <p:ext uri="{BB962C8B-B14F-4D97-AF65-F5344CB8AC3E}">
        <p14:creationId xmlns:p14="http://schemas.microsoft.com/office/powerpoint/2010/main" xmlns="" val="260264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97D9829-1046-439F-9729-4802130FCD11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Strategies to Engineer Quality Software (</a:t>
            </a:r>
            <a:r>
              <a:rPr lang="en-US" sz="2800" dirty="0" err="1" smtClean="0"/>
              <a:t>cont</a:t>
            </a:r>
            <a:r>
              <a:rPr lang="en-US" sz="2800" dirty="0" smtClean="0"/>
              <a:t>)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Quality management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How to define, measure, and refine the quality of the development process and products</a:t>
            </a:r>
          </a:p>
          <a:p>
            <a:pPr lvl="1"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Objective 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Help developers deliver high-quality systems that meet the needs of users</a:t>
            </a:r>
          </a:p>
        </p:txBody>
      </p:sp>
    </p:spTree>
    <p:extLst>
      <p:ext uri="{BB962C8B-B14F-4D97-AF65-F5344CB8AC3E}">
        <p14:creationId xmlns:p14="http://schemas.microsoft.com/office/powerpoint/2010/main" xmlns="" val="23856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4351783-1CA1-4A26-9128-85BABF474036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Strategies to Engineer Quality Software (</a:t>
            </a:r>
            <a:r>
              <a:rPr lang="en-US" sz="2800" dirty="0" err="1" smtClean="0"/>
              <a:t>cont</a:t>
            </a:r>
            <a:r>
              <a:rPr lang="en-US" sz="2800" dirty="0" smtClean="0"/>
              <a:t>)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en-US" smtClean="0"/>
              <a:t>Deliverables</a:t>
            </a:r>
          </a:p>
          <a:p>
            <a:pPr lvl="1" eaLnBrk="1" hangingPunct="1"/>
            <a:r>
              <a:rPr lang="en-US" smtClean="0"/>
              <a:t>Products such as: </a:t>
            </a:r>
          </a:p>
          <a:p>
            <a:pPr lvl="2" eaLnBrk="1" hangingPunct="1"/>
            <a:r>
              <a:rPr lang="en-US" smtClean="0"/>
              <a:t>Statements of requirements</a:t>
            </a:r>
          </a:p>
          <a:p>
            <a:pPr lvl="2" eaLnBrk="1" hangingPunct="1"/>
            <a:r>
              <a:rPr lang="en-US" smtClean="0"/>
              <a:t>Flowcharts</a:t>
            </a:r>
          </a:p>
          <a:p>
            <a:pPr lvl="2" eaLnBrk="1" hangingPunct="1"/>
            <a:r>
              <a:rPr lang="en-US" smtClean="0"/>
              <a:t>User documentation</a:t>
            </a:r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5100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FC93DC3-7251-43F9-AB5C-D785AD6500C6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Strategies to Engineer Quality Software (</a:t>
            </a:r>
            <a:r>
              <a:rPr lang="en-US" sz="2800" dirty="0" err="1" smtClean="0"/>
              <a:t>cont</a:t>
            </a:r>
            <a:r>
              <a:rPr lang="en-US" sz="2800" dirty="0" smtClean="0"/>
              <a:t>)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Primary cause for poor software quality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Developers do not know how to design quality into software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Or do not take the time to do so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Pressure to reduce time-to-market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Programmers make mistakes in turning design specifications into code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About one defect for every 10 lines of code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8809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272125A-43CA-4199-BCA9-AF985247673F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Strategies to Engineer Quality Software (</a:t>
            </a:r>
            <a:r>
              <a:rPr lang="en-US" sz="2800" dirty="0" err="1" smtClean="0"/>
              <a:t>cont</a:t>
            </a:r>
            <a:r>
              <a:rPr lang="en-US" sz="2800" dirty="0" smtClean="0"/>
              <a:t>)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First release 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Organizations avoid buying the first release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Or prohibit its use in critical systems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Usually has many defects</a:t>
            </a:r>
          </a:p>
        </p:txBody>
      </p:sp>
    </p:spTree>
    <p:extLst>
      <p:ext uri="{BB962C8B-B14F-4D97-AF65-F5344CB8AC3E}">
        <p14:creationId xmlns:p14="http://schemas.microsoft.com/office/powerpoint/2010/main" xmlns="" val="419668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028F55A-F29A-4E66-946E-6A3D1FB7E26B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Strategies to Engineer Quality Software (</a:t>
            </a:r>
            <a:r>
              <a:rPr lang="en-US" sz="2800" dirty="0" err="1" smtClean="0"/>
              <a:t>cont</a:t>
            </a:r>
            <a:r>
              <a:rPr lang="en-US" sz="2800" dirty="0" smtClean="0"/>
              <a:t>)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en-US" dirty="0" smtClean="0"/>
              <a:t>Developers must </a:t>
            </a:r>
          </a:p>
          <a:p>
            <a:pPr lvl="1" eaLnBrk="1" hangingPunct="1"/>
            <a:r>
              <a:rPr lang="en-US" dirty="0" smtClean="0"/>
              <a:t>Define and follow a set of rigorous engineering principles 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Learn from past mistakes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Understand the environment in which systems operate 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Design systems relatively immune to human error </a:t>
            </a:r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94455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08CBD-E3B9-4EEA-AB83-B280860F7A08}" type="slidenum">
              <a:rPr lang="ar-SA" smtClean="0">
                <a:solidFill>
                  <a:schemeClr val="tx2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Importance of Software Quality (continued)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en-US" smtClean="0"/>
              <a:t>Mismanaged software can be fatal to a business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Ethical questions</a:t>
            </a:r>
          </a:p>
          <a:p>
            <a:pPr lvl="1" eaLnBrk="1" hangingPunct="1"/>
            <a:r>
              <a:rPr lang="en-US" smtClean="0"/>
              <a:t>How much effort and money to invest to ensure high-quality software</a:t>
            </a:r>
          </a:p>
          <a:p>
            <a:pPr lvl="1" eaLnBrk="1" hangingPunct="1"/>
            <a:r>
              <a:rPr lang="en-US" smtClean="0"/>
              <a:t>Whether products could cause damage</a:t>
            </a:r>
          </a:p>
          <a:p>
            <a:pPr lvl="2" eaLnBrk="1" hangingPunct="1"/>
            <a:r>
              <a:rPr lang="en-US" smtClean="0"/>
              <a:t>Legal exposure if they did</a:t>
            </a:r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7822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6697</TotalTime>
  <Words>631</Words>
  <Application>Microsoft Office PowerPoint</Application>
  <PresentationFormat>On-screen Show (4:3)</PresentationFormat>
  <Paragraphs>147</Paragraphs>
  <Slides>15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SWE205 2011-09-26 (with Tabs)</vt:lpstr>
      <vt:lpstr>Lecture # 27 Software Quality Development</vt:lpstr>
      <vt:lpstr>Strategies to Engineer Quality Software</vt:lpstr>
      <vt:lpstr>Strategies to Engineer Quality Software (cont)</vt:lpstr>
      <vt:lpstr>Strategies to Engineer Quality Software (cont)</vt:lpstr>
      <vt:lpstr>Strategies to Engineer Quality Software (cont)</vt:lpstr>
      <vt:lpstr>Strategies to Engineer Quality Software (cont)</vt:lpstr>
      <vt:lpstr>Strategies to Engineer Quality Software (cont)</vt:lpstr>
      <vt:lpstr>Strategies to Engineer Quality Software (cont)</vt:lpstr>
      <vt:lpstr>The Importance of Software Quality (continued)</vt:lpstr>
      <vt:lpstr>Legal Overview: Software Product Liability</vt:lpstr>
      <vt:lpstr>Legal Overview: Software Product Liability (cont)</vt:lpstr>
      <vt:lpstr>Legal Overview: Software Product Liability (cont)</vt:lpstr>
      <vt:lpstr>Legal Overview: Software Product Liability (cont)</vt:lpstr>
      <vt:lpstr>Legal Overview: Software Product Liability (cont)</vt:lpstr>
      <vt:lpstr>Key Points</vt:lpstr>
    </vt:vector>
  </TitlesOfParts>
  <Company>Misbhauddin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Administrator</cp:lastModifiedBy>
  <cp:revision>119</cp:revision>
  <dcterms:created xsi:type="dcterms:W3CDTF">2009-05-13T12:15:11Z</dcterms:created>
  <dcterms:modified xsi:type="dcterms:W3CDTF">2011-12-28T07:49:51Z</dcterms:modified>
</cp:coreProperties>
</file>